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57" r:id="rId3"/>
    <p:sldId id="279" r:id="rId4"/>
    <p:sldId id="280" r:id="rId5"/>
    <p:sldId id="283" r:id="rId6"/>
    <p:sldId id="258" r:id="rId7"/>
    <p:sldId id="282" r:id="rId8"/>
    <p:sldId id="269" r:id="rId9"/>
    <p:sldId id="262" r:id="rId10"/>
    <p:sldId id="273" r:id="rId11"/>
    <p:sldId id="284" r:id="rId12"/>
    <p:sldId id="259" r:id="rId13"/>
    <p:sldId id="276" r:id="rId14"/>
    <p:sldId id="272" r:id="rId15"/>
    <p:sldId id="277" r:id="rId16"/>
    <p:sldId id="261" r:id="rId17"/>
    <p:sldId id="275" r:id="rId18"/>
    <p:sldId id="285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EA60-F235-4519-8209-73B3BCABCB31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9B36-FEE4-4094-B0AC-7A9542DBF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500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EA60-F235-4519-8209-73B3BCABCB31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9B36-FEE4-4094-B0AC-7A9542DBF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073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EA60-F235-4519-8209-73B3BCABCB31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9B36-FEE4-4094-B0AC-7A9542DBF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253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EA60-F235-4519-8209-73B3BCABCB31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9B36-FEE4-4094-B0AC-7A9542DBF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136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EA60-F235-4519-8209-73B3BCABCB31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9B36-FEE4-4094-B0AC-7A9542DBF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714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EA60-F235-4519-8209-73B3BCABCB31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9B36-FEE4-4094-B0AC-7A9542DBF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893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EA60-F235-4519-8209-73B3BCABCB31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9B36-FEE4-4094-B0AC-7A9542DBF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36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EA60-F235-4519-8209-73B3BCABCB31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9B36-FEE4-4094-B0AC-7A9542DBF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474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EA60-F235-4519-8209-73B3BCABCB31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9B36-FEE4-4094-B0AC-7A9542DBF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920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EA60-F235-4519-8209-73B3BCABCB31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9B36-FEE4-4094-B0AC-7A9542DBF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524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EA60-F235-4519-8209-73B3BCABCB31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29B36-FEE4-4094-B0AC-7A9542DBF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459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EEA60-F235-4519-8209-73B3BCABCB31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29B36-FEE4-4094-B0AC-7A9542DBF8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402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panin@scisc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ppanin@scisc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rant.ru/products/ipo/prime/doc/71633108/#ixzz51O1xiJd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97A36C-0AA9-48EC-9B1A-3FF9E52E5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24939" y="4903304"/>
            <a:ext cx="6229095" cy="1709531"/>
          </a:xfrm>
        </p:spPr>
        <p:txBody>
          <a:bodyPr>
            <a:normAutofit/>
          </a:bodyPr>
          <a:lstStyle/>
          <a:p>
            <a:pPr algn="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Панин Павел</a:t>
            </a:r>
          </a:p>
          <a:p>
            <a:pPr algn="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ppanin@scisc.ru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МОФ Сибирский центр поддержки общественных инициатив</a:t>
            </a: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36B3635B-477F-49B3-84E0-33A30DD9C0A2}"/>
              </a:ext>
            </a:extLst>
          </p:cNvPr>
          <p:cNvGrpSpPr/>
          <p:nvPr/>
        </p:nvGrpSpPr>
        <p:grpSpPr>
          <a:xfrm rot="5400000">
            <a:off x="-145692" y="-1172388"/>
            <a:ext cx="6857999" cy="9202775"/>
            <a:chOff x="-3970422" y="-2132794"/>
            <a:chExt cx="7098632" cy="7923604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EC1F6975-850A-4641-8ECF-341765C81693}"/>
                </a:ext>
              </a:extLst>
            </p:cNvPr>
            <p:cNvSpPr/>
            <p:nvPr/>
          </p:nvSpPr>
          <p:spPr>
            <a:xfrm rot="5400000">
              <a:off x="-1763141" y="899458"/>
              <a:ext cx="2684072" cy="709863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7" name="Группа 6">
              <a:extLst>
                <a:ext uri="{FF2B5EF4-FFF2-40B4-BE49-F238E27FC236}">
                  <a16:creationId xmlns:a16="http://schemas.microsoft.com/office/drawing/2014/main" id="{60878E6E-8D30-48FA-8555-09E7BC7F36C7}"/>
                </a:ext>
              </a:extLst>
            </p:cNvPr>
            <p:cNvGrpSpPr/>
            <p:nvPr/>
          </p:nvGrpSpPr>
          <p:grpSpPr>
            <a:xfrm rot="16200000" flipV="1">
              <a:off x="-3050007" y="-3053209"/>
              <a:ext cx="5257799" cy="7098630"/>
              <a:chOff x="0" y="0"/>
              <a:chExt cx="6397171" cy="6858000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295A2D0A-FA70-424F-996A-E0E3C6DBA5CE}"/>
                  </a:ext>
                </a:extLst>
              </p:cNvPr>
              <p:cNvSpPr/>
              <p:nvPr/>
            </p:nvSpPr>
            <p:spPr>
              <a:xfrm>
                <a:off x="0" y="0"/>
                <a:ext cx="3265714" cy="685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Равнобедренный треугольник 8">
                <a:extLst>
                  <a:ext uri="{FF2B5EF4-FFF2-40B4-BE49-F238E27FC236}">
                    <a16:creationId xmlns:a16="http://schemas.microsoft.com/office/drawing/2014/main" id="{E3263393-A321-425C-8DDD-D6DB3812E6B4}"/>
                  </a:ext>
                </a:extLst>
              </p:cNvPr>
              <p:cNvSpPr/>
              <p:nvPr/>
            </p:nvSpPr>
            <p:spPr>
              <a:xfrm>
                <a:off x="134256" y="0"/>
                <a:ext cx="6262915" cy="685800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9868DBC-E3BF-44EA-BA5C-51C986009BD7}"/>
              </a:ext>
            </a:extLst>
          </p:cNvPr>
          <p:cNvSpPr txBox="1">
            <a:spLocks/>
          </p:cNvSpPr>
          <p:nvPr/>
        </p:nvSpPr>
        <p:spPr>
          <a:xfrm>
            <a:off x="-847596" y="1479826"/>
            <a:ext cx="7918174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400" b="1" dirty="0">
                <a:solidFill>
                  <a:schemeClr val="bg1"/>
                </a:solidFill>
              </a:rPr>
              <a:t>Вовлечение СО НКО в производство общественно-полезных услуг.</a:t>
            </a:r>
          </a:p>
        </p:txBody>
      </p:sp>
    </p:spTree>
    <p:extLst>
      <p:ext uri="{BB962C8B-B14F-4D97-AF65-F5344CB8AC3E}">
        <p14:creationId xmlns:p14="http://schemas.microsoft.com/office/powerpoint/2010/main" val="1191296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>
            <a:spLocks noChangeArrowheads="1"/>
          </p:cNvSpPr>
          <p:nvPr/>
        </p:nvSpPr>
        <p:spPr bwMode="auto">
          <a:xfrm>
            <a:off x="503582" y="1"/>
            <a:ext cx="11688417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2400" b="1" dirty="0"/>
              <a:t>Для признания некоммерческой организации исполнителем общественно</a:t>
            </a:r>
          </a:p>
          <a:p>
            <a:r>
              <a:rPr lang="ru-RU" sz="2400" b="1" dirty="0"/>
              <a:t>полезных услуг нужно подготовить пакет документов и подать его в</a:t>
            </a:r>
          </a:p>
          <a:p>
            <a:r>
              <a:rPr lang="ru-RU" sz="2400" b="1" dirty="0"/>
              <a:t>Министерство юстиции.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sz="2400" dirty="0"/>
              <a:t>1) Заявление о признании НКО – исполнителем общественно полезных услуг (заполняется некоммерческой организацией самостоятельно).</a:t>
            </a:r>
          </a:p>
          <a:p>
            <a:r>
              <a:rPr lang="ru-RU" sz="2400" dirty="0"/>
              <a:t>(Форму заявления вы можете посмотреть в Постановлении Правительства</a:t>
            </a:r>
          </a:p>
          <a:p>
            <a:r>
              <a:rPr lang="ru-RU" sz="2400" dirty="0"/>
              <a:t>РФ № 89 от 26.01.2017г.)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4720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"/>
          <p:cNvSpPr>
            <a:spLocks noChangeArrowheads="1"/>
          </p:cNvSpPr>
          <p:nvPr/>
        </p:nvSpPr>
        <p:spPr bwMode="auto">
          <a:xfrm>
            <a:off x="291548" y="1"/>
            <a:ext cx="11900452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2400" b="1" dirty="0"/>
              <a:t>Для признания некоммерческой организации исполнителем общественно</a:t>
            </a:r>
          </a:p>
          <a:p>
            <a:r>
              <a:rPr lang="ru-RU" sz="2400" b="1" dirty="0"/>
              <a:t>полезных услуг нужно подготовить пакет документов и подать его в</a:t>
            </a:r>
          </a:p>
          <a:p>
            <a:r>
              <a:rPr lang="ru-RU" sz="2400" b="1" dirty="0"/>
              <a:t>Министерство юстиции.</a:t>
            </a:r>
          </a:p>
          <a:p>
            <a:endParaRPr lang="ru-RU" dirty="0"/>
          </a:p>
          <a:p>
            <a:endParaRPr lang="ru-RU" dirty="0"/>
          </a:p>
          <a:p>
            <a:r>
              <a:rPr lang="ru-RU" sz="2400" dirty="0"/>
              <a:t>2) Заключение о соответствии качества оказываемых услуг на официальном бланке, подписанное уполномоченным лицом заинтересованного органа государственной власти в сфере такого вида общественно полезных услуг. </a:t>
            </a:r>
          </a:p>
          <a:p>
            <a:r>
              <a:rPr lang="ru-RU" sz="2400" dirty="0"/>
              <a:t>(перечень органов государственной власти, которые будут выполнять данные функции прописан в Постановлении</a:t>
            </a:r>
          </a:p>
          <a:p>
            <a:r>
              <a:rPr lang="ru-RU" sz="2400" dirty="0"/>
              <a:t>Правительства РФ № 89 от 26.01.2017г.).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BB231F1-92E9-4242-BD28-A0108A3071D9}"/>
              </a:ext>
            </a:extLst>
          </p:cNvPr>
          <p:cNvSpPr/>
          <p:nvPr/>
        </p:nvSpPr>
        <p:spPr>
          <a:xfrm>
            <a:off x="0" y="4542688"/>
            <a:ext cx="8348869" cy="3046988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1257300" lvl="2" indent="-342900">
              <a:buFont typeface="+mj-lt"/>
              <a:buAutoNum type="arabicPeriod"/>
            </a:pPr>
            <a:r>
              <a:rPr lang="ru-RU" sz="2400" dirty="0"/>
              <a:t>Роспотребнадзор</a:t>
            </a:r>
          </a:p>
          <a:p>
            <a:pPr marL="1257300" lvl="2" indent="-342900">
              <a:buFont typeface="+mj-lt"/>
              <a:buAutoNum type="arabicPeriod"/>
            </a:pPr>
            <a:r>
              <a:rPr lang="ru-RU" sz="2400" dirty="0"/>
              <a:t>Ростуризм</a:t>
            </a:r>
          </a:p>
          <a:p>
            <a:pPr marL="1257300" lvl="2" indent="-342900">
              <a:buFont typeface="+mj-lt"/>
              <a:buAutoNum type="arabicPeriod"/>
            </a:pPr>
            <a:r>
              <a:rPr lang="ru-RU" sz="2400" dirty="0"/>
              <a:t>Минтруд</a:t>
            </a:r>
          </a:p>
          <a:p>
            <a:pPr marL="1257300" lvl="2" indent="-342900">
              <a:buFont typeface="+mj-lt"/>
              <a:buAutoNum type="arabicPeriod"/>
            </a:pPr>
            <a:r>
              <a:rPr lang="ru-RU" sz="2400" dirty="0" err="1"/>
              <a:t>Минобр</a:t>
            </a:r>
            <a:endParaRPr lang="ru-RU" sz="2400" dirty="0"/>
          </a:p>
          <a:p>
            <a:pPr marL="1257300" lvl="2" indent="-342900">
              <a:buFont typeface="+mj-lt"/>
              <a:buAutoNum type="arabicPeriod"/>
            </a:pPr>
            <a:endParaRPr lang="ru-RU" sz="2400" dirty="0"/>
          </a:p>
          <a:p>
            <a:pPr marL="1257300" lvl="2" indent="-342900">
              <a:buFont typeface="+mj-lt"/>
              <a:buAutoNum type="arabicPeriod"/>
            </a:pPr>
            <a:endParaRPr lang="ru-RU" sz="2400" dirty="0"/>
          </a:p>
          <a:p>
            <a:pPr marL="1257300" lvl="2" indent="-342900">
              <a:buFont typeface="+mj-lt"/>
              <a:buAutoNum type="arabicPeriod"/>
            </a:pPr>
            <a:endParaRPr lang="ru-RU" sz="2400" dirty="0"/>
          </a:p>
          <a:p>
            <a:pPr marL="1257300" lvl="2" indent="-342900">
              <a:buFont typeface="+mj-lt"/>
              <a:buAutoNum type="arabicPeriod"/>
            </a:pPr>
            <a:endParaRPr lang="ru-RU" sz="2400" dirty="0"/>
          </a:p>
          <a:p>
            <a:pPr marL="1257300" lvl="2" indent="-342900">
              <a:buFont typeface="+mj-lt"/>
              <a:buAutoNum type="arabicPeriod"/>
            </a:pPr>
            <a:r>
              <a:rPr lang="ru-RU" sz="2400" dirty="0"/>
              <a:t>Минкульт</a:t>
            </a:r>
          </a:p>
          <a:p>
            <a:pPr marL="1257300" lvl="2" indent="-342900">
              <a:buFont typeface="+mj-lt"/>
              <a:buAutoNum type="arabicPeriod"/>
            </a:pPr>
            <a:r>
              <a:rPr lang="ru-RU" sz="2400" dirty="0"/>
              <a:t>Минздрав</a:t>
            </a:r>
          </a:p>
          <a:p>
            <a:pPr marL="1257300" lvl="2" indent="-342900">
              <a:buFont typeface="+mj-lt"/>
              <a:buAutoNum type="arabicPeriod"/>
            </a:pPr>
            <a:r>
              <a:rPr lang="ru-RU" sz="2400" dirty="0"/>
              <a:t>Минспорт</a:t>
            </a:r>
          </a:p>
          <a:p>
            <a:pPr marL="1257300" lvl="2" indent="-342900">
              <a:buFont typeface="+mj-lt"/>
              <a:buAutoNum type="arabicPeriod"/>
            </a:pPr>
            <a:r>
              <a:rPr lang="ru-RU" sz="2400" dirty="0"/>
              <a:t>Минюст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0667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0331" y="365125"/>
            <a:ext cx="10730948" cy="1325563"/>
          </a:xfrm>
        </p:spPr>
        <p:txBody>
          <a:bodyPr/>
          <a:lstStyle/>
          <a:p>
            <a:r>
              <a:rPr lang="ru-RU" dirty="0"/>
              <a:t>Алгоритм действий для вступления в реестр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0331" y="1825625"/>
            <a:ext cx="11476382" cy="466725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1. НКО принимает решение о вступлении в реестр ИОПУ,</a:t>
            </a:r>
          </a:p>
          <a:p>
            <a:pPr marL="0" indent="0">
              <a:buNone/>
            </a:pPr>
            <a:r>
              <a:rPr lang="ru-RU" dirty="0"/>
              <a:t>2. Руководитель пишет заявление о выдаче заключения по установленной форме Постановлением Правительства Российской Федерации от 26.01.2017 г. No89 «О реестре некоммерческих организаций – исполнителей общественно полезных услуг», </a:t>
            </a:r>
          </a:p>
          <a:p>
            <a:pPr marL="0" indent="0">
              <a:buNone/>
            </a:pPr>
            <a:r>
              <a:rPr lang="ru-RU" dirty="0"/>
              <a:t>3. Затем руководитель подает данное заявление в орган исполнительной власти (территориальный орган), можно с дополнительными документами,</a:t>
            </a:r>
          </a:p>
          <a:p>
            <a:pPr marL="457200" lvl="1" indent="0">
              <a:buNone/>
            </a:pPr>
            <a:r>
              <a:rPr lang="ru-RU" dirty="0"/>
              <a:t>– документы, обосновывающие соответствие оказываемых организацией услуг установленным критериям оценки качества (справки, характеристики, экспертные заключения и другие);</a:t>
            </a:r>
          </a:p>
          <a:p>
            <a:pPr marL="457200" lvl="1" indent="0">
              <a:buNone/>
            </a:pPr>
            <a:r>
              <a:rPr lang="ru-RU" dirty="0"/>
              <a:t>– документы, подтверждающие отсутствие задолженностей по налогам и сборам, иным обязательным платежам.</a:t>
            </a:r>
          </a:p>
          <a:p>
            <a:pPr marL="0" indent="0">
              <a:buNone/>
            </a:pPr>
            <a:r>
              <a:rPr lang="ru-RU" dirty="0"/>
              <a:t>4. Через 30 дней руководитель забирает готовое заключение,</a:t>
            </a:r>
          </a:p>
          <a:p>
            <a:pPr marL="0" indent="0">
              <a:buNone/>
            </a:pPr>
            <a:r>
              <a:rPr lang="ru-RU" dirty="0"/>
              <a:t>5. Затем руководитель подает заявление в Министерство юстиции, приложением к которому будет заключение органа исполнительной власти.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8619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Основания для отказа в выдаче заключения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а) несоответствие общественно полезной услуги установленным требованиям к ее содержанию (объем, сроки, качество предоставления);</a:t>
            </a:r>
          </a:p>
          <a:p>
            <a:pPr marL="0" indent="0">
              <a:buNone/>
            </a:pPr>
            <a:r>
              <a:rPr lang="ru-RU" dirty="0"/>
              <a:t>б) отсутствие у лиц, непосредственно задействованных в исполнении общественно полезной услуги, необходимой квалификации, недостаточное количество лиц, у которых есть необходимая квалификация;</a:t>
            </a:r>
          </a:p>
          <a:p>
            <a:pPr marL="0" indent="0">
              <a:buNone/>
            </a:pPr>
            <a:r>
              <a:rPr lang="ru-RU" dirty="0"/>
              <a:t>в) наличие в течение 2 лет, предшествующих выдаче заключения, жалоб на деятельность организации;</a:t>
            </a:r>
          </a:p>
          <a:p>
            <a:pPr marL="0" indent="0">
              <a:buNone/>
            </a:pPr>
            <a:r>
              <a:rPr lang="ru-RU" dirty="0"/>
              <a:t>г) несоответствие уровня открытости и доступности информации об организации установленным требованиям;</a:t>
            </a:r>
          </a:p>
          <a:p>
            <a:pPr marL="0" indent="0">
              <a:buNone/>
            </a:pPr>
            <a:r>
              <a:rPr lang="ru-RU" dirty="0"/>
              <a:t>д) наличие в течение 2 лет, предшествующих выдаче заключения, информации об организации в реестре недобросовестных поставщиков в рамках исполнения государственных контрактов;</a:t>
            </a:r>
          </a:p>
          <a:p>
            <a:pPr marL="0" indent="0">
              <a:buNone/>
            </a:pPr>
            <a:r>
              <a:rPr lang="ru-RU" dirty="0"/>
              <a:t>е) наличие задолженностей по налогам и сборам, иным обязательным платежам.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7836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Реестр поставщиков общественно-полезных услуг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В данный реестр будет включаться следующая информация об организации-</a:t>
            </a:r>
          </a:p>
          <a:p>
            <a:pPr marL="0" indent="0">
              <a:buNone/>
            </a:pPr>
            <a:r>
              <a:rPr lang="ru-RU" dirty="0"/>
              <a:t>исполнителе ОПУ:</a:t>
            </a:r>
          </a:p>
          <a:p>
            <a:pPr lvl="1"/>
            <a:r>
              <a:rPr lang="ru-RU" dirty="0"/>
              <a:t>полное наименование,</a:t>
            </a:r>
          </a:p>
          <a:p>
            <a:pPr lvl="1"/>
            <a:r>
              <a:rPr lang="ru-RU" dirty="0"/>
              <a:t>ОГРН,</a:t>
            </a:r>
          </a:p>
          <a:p>
            <a:pPr lvl="1"/>
            <a:r>
              <a:rPr lang="ru-RU" dirty="0"/>
              <a:t>реестровый номер,</a:t>
            </a:r>
          </a:p>
          <a:p>
            <a:pPr lvl="1"/>
            <a:r>
              <a:rPr lang="ru-RU" dirty="0"/>
              <a:t>адрес,</a:t>
            </a:r>
          </a:p>
          <a:p>
            <a:pPr lvl="1"/>
            <a:r>
              <a:rPr lang="ru-RU" dirty="0"/>
              <a:t>ФИО руководителя,</a:t>
            </a:r>
          </a:p>
          <a:p>
            <a:pPr lvl="1"/>
            <a:r>
              <a:rPr lang="ru-RU" dirty="0"/>
              <a:t>виды общественно полезных услуг, которые оказывает НКО.</a:t>
            </a:r>
          </a:p>
          <a:p>
            <a:pPr lvl="1"/>
            <a:r>
              <a:rPr lang="ru-RU" dirty="0"/>
              <a:t>реквизиты решения Минюста о признании НКО-исполнителем ОПУ.</a:t>
            </a:r>
          </a:p>
          <a:p>
            <a:pPr marL="0" indent="0">
              <a:buNone/>
            </a:pPr>
            <a:r>
              <a:rPr lang="ru-RU" dirty="0"/>
              <a:t>информация находиться в открытом доступе в сети интернет на сайте Министерства юстиции.</a:t>
            </a:r>
            <a:r>
              <a:rPr lang="ru-RU" b="1" dirty="0">
                <a:latin typeface="Calibri" pitchFamily="34" charset="0"/>
              </a:rPr>
              <a:t>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2525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Основания для отказа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0391" y="1690688"/>
            <a:ext cx="10515600" cy="4351338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ru-RU" dirty="0"/>
              <a:t>непредставление заключения о соответствии качества оказываемых организацией общественно полезных услуг установленным критериям;</a:t>
            </a:r>
          </a:p>
          <a:p>
            <a:pPr marL="514350" indent="-514350">
              <a:buAutoNum type="arabicParenR"/>
            </a:pPr>
            <a:r>
              <a:rPr lang="ru-RU" dirty="0"/>
              <a:t>включение организации в реестр некоммерческих организаций, выполняющих функции иностранного агента.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1592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Привилегии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Некоммерческая организация, признанная исполнителем ОПУ, включается в реестр и наделяется правом на </a:t>
            </a:r>
            <a:r>
              <a:rPr lang="ru-RU" b="1" u="sng" dirty="0"/>
              <a:t>приоритетное получение мер поддержки в порядке</a:t>
            </a:r>
            <a:r>
              <a:rPr lang="ru-RU" dirty="0"/>
              <a:t>, установленном ФЗ, иными НПА РФ, субъектов РФ и муниципальными правовыми актами.</a:t>
            </a:r>
          </a:p>
          <a:p>
            <a:r>
              <a:rPr lang="ru-RU" dirty="0"/>
              <a:t>Такая поддержка будет оказываться НКО, признанным исполнителями общественно полезных услуг, не менее 2 лет.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5367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Меры государственной поддержки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Одной из наиболее востребованных мер государственной поддержки является предоставление бюджетных субсидий из всех уровней бюджетов РФ.</a:t>
            </a:r>
          </a:p>
          <a:p>
            <a:pPr marL="0" indent="0">
              <a:buNone/>
            </a:pPr>
            <a:r>
              <a:rPr lang="ru-RU" dirty="0"/>
              <a:t>Также такие организации смогут претендовать на:</a:t>
            </a:r>
          </a:p>
          <a:p>
            <a:r>
              <a:rPr lang="ru-RU" dirty="0"/>
              <a:t>1) получение во владение и (или) в пользование государственного или муниципального </a:t>
            </a:r>
            <a:r>
              <a:rPr lang="ru-RU" sz="3400" b="1" dirty="0"/>
              <a:t>имущества</a:t>
            </a:r>
            <a:r>
              <a:rPr lang="ru-RU" dirty="0"/>
              <a:t>;</a:t>
            </a:r>
          </a:p>
          <a:p>
            <a:r>
              <a:rPr lang="ru-RU" dirty="0"/>
              <a:t>2) использование бесплатного </a:t>
            </a:r>
            <a:r>
              <a:rPr lang="ru-RU" sz="3400" b="1" dirty="0"/>
              <a:t>эфирного времени </a:t>
            </a:r>
            <a:r>
              <a:rPr lang="ru-RU" dirty="0"/>
              <a:t>на государственных и муниципальных теле– и радиоканалах, бесплатной печатной площади в государственных и муниципальных периодических печатных изданиях, а также на размещение своих информационных материалов некоммерческой организации в информационно–телекоммуникационной сети «Интернет»;</a:t>
            </a:r>
          </a:p>
          <a:p>
            <a:r>
              <a:rPr lang="ru-RU" dirty="0"/>
              <a:t>3) организацию государственными органами и органами местного самоуправления курсов </a:t>
            </a:r>
            <a:r>
              <a:rPr lang="ru-RU" sz="3400" b="1" dirty="0"/>
              <a:t>повышения квалификации </a:t>
            </a:r>
            <a:r>
              <a:rPr lang="ru-RU" dirty="0"/>
              <a:t>и обучающих мероприятий для работников и добровольцев таких организаций.</a:t>
            </a:r>
          </a:p>
          <a:p>
            <a:pPr marL="0" indent="0">
              <a:buNone/>
            </a:pPr>
            <a:r>
              <a:rPr lang="ru-RU" dirty="0"/>
              <a:t>Субъекты РФ и </a:t>
            </a:r>
            <a:r>
              <a:rPr lang="ru-RU" dirty="0" err="1"/>
              <a:t>мун.образ</a:t>
            </a:r>
            <a:r>
              <a:rPr lang="ru-RU" dirty="0"/>
              <a:t>-я наряду с перечисленными формами поддержки вправе оказывать поддержку СО НКО в иных формах за счет бюджетных ассигнований соответственно бюджетов субъектов РФ и местных бюджетов.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30605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36B3635B-477F-49B3-84E0-33A30DD9C0A2}"/>
              </a:ext>
            </a:extLst>
          </p:cNvPr>
          <p:cNvGrpSpPr/>
          <p:nvPr/>
        </p:nvGrpSpPr>
        <p:grpSpPr>
          <a:xfrm rot="16200000">
            <a:off x="4161613" y="-1172387"/>
            <a:ext cx="6857999" cy="9202775"/>
            <a:chOff x="-3970422" y="-2132794"/>
            <a:chExt cx="7098632" cy="7923604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EC1F6975-850A-4641-8ECF-341765C81693}"/>
                </a:ext>
              </a:extLst>
            </p:cNvPr>
            <p:cNvSpPr/>
            <p:nvPr/>
          </p:nvSpPr>
          <p:spPr>
            <a:xfrm rot="5400000">
              <a:off x="-1763141" y="899458"/>
              <a:ext cx="2684072" cy="7098631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7" name="Группа 6">
              <a:extLst>
                <a:ext uri="{FF2B5EF4-FFF2-40B4-BE49-F238E27FC236}">
                  <a16:creationId xmlns:a16="http://schemas.microsoft.com/office/drawing/2014/main" id="{60878E6E-8D30-48FA-8555-09E7BC7F36C7}"/>
                </a:ext>
              </a:extLst>
            </p:cNvPr>
            <p:cNvGrpSpPr/>
            <p:nvPr/>
          </p:nvGrpSpPr>
          <p:grpSpPr>
            <a:xfrm rot="16200000" flipV="1">
              <a:off x="-3050007" y="-3053209"/>
              <a:ext cx="5257799" cy="7098630"/>
              <a:chOff x="0" y="0"/>
              <a:chExt cx="6397171" cy="6858000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295A2D0A-FA70-424F-996A-E0E3C6DBA5CE}"/>
                  </a:ext>
                </a:extLst>
              </p:cNvPr>
              <p:cNvSpPr/>
              <p:nvPr/>
            </p:nvSpPr>
            <p:spPr>
              <a:xfrm>
                <a:off x="0" y="0"/>
                <a:ext cx="3265714" cy="685800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Равнобедренный треугольник 8">
                <a:extLst>
                  <a:ext uri="{FF2B5EF4-FFF2-40B4-BE49-F238E27FC236}">
                    <a16:creationId xmlns:a16="http://schemas.microsoft.com/office/drawing/2014/main" id="{E3263393-A321-425C-8DDD-D6DB3812E6B4}"/>
                  </a:ext>
                </a:extLst>
              </p:cNvPr>
              <p:cNvSpPr/>
              <p:nvPr/>
            </p:nvSpPr>
            <p:spPr>
              <a:xfrm>
                <a:off x="134256" y="0"/>
                <a:ext cx="6262915" cy="685800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197A36C-0AA9-48EC-9B1A-3FF9E52E5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6965" y="1537250"/>
            <a:ext cx="6229095" cy="2173359"/>
          </a:xfrm>
        </p:spPr>
        <p:txBody>
          <a:bodyPr>
            <a:normAutofit/>
          </a:bodyPr>
          <a:lstStyle/>
          <a:p>
            <a:pPr algn="l"/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Панин Павел</a:t>
            </a:r>
          </a:p>
          <a:p>
            <a:pPr algn="l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ppanin@scisc.ru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МОФ СЦПОИ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DE0CD8-F1B8-4454-912B-8266D6A822B4}"/>
              </a:ext>
            </a:extLst>
          </p:cNvPr>
          <p:cNvSpPr txBox="1"/>
          <p:nvPr/>
        </p:nvSpPr>
        <p:spPr>
          <a:xfrm>
            <a:off x="6664983" y="4345993"/>
            <a:ext cx="50755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>
                <a:solidFill>
                  <a:schemeClr val="bg1"/>
                </a:solidFill>
              </a:rPr>
              <a:t>СПАСИБО!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81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Нормативно – правовые акты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spcBef>
                <a:spcPct val="20000"/>
              </a:spcBef>
              <a:buNone/>
            </a:pPr>
            <a:r>
              <a:rPr lang="ru-RU" dirty="0"/>
              <a:t>1. Федеральный закон от 12.01.1996 </a:t>
            </a:r>
            <a:r>
              <a:rPr lang="ru-RU" sz="3100" b="1" dirty="0"/>
              <a:t>N 7-ФЗ </a:t>
            </a:r>
            <a:r>
              <a:rPr lang="ru-RU" dirty="0"/>
              <a:t>(ред. от 19.12.2016) </a:t>
            </a:r>
            <a:r>
              <a:rPr lang="en-US" dirty="0"/>
              <a:t>“</a:t>
            </a:r>
            <a:r>
              <a:rPr lang="ru-RU" dirty="0"/>
              <a:t>О некоммерческих организациях</a:t>
            </a:r>
            <a:r>
              <a:rPr lang="en-US" dirty="0"/>
              <a:t>”</a:t>
            </a:r>
            <a:r>
              <a:rPr lang="ru-RU" dirty="0"/>
              <a:t>;</a:t>
            </a:r>
          </a:p>
          <a:p>
            <a:pPr marL="0" indent="0">
              <a:spcBef>
                <a:spcPct val="20000"/>
              </a:spcBef>
              <a:buNone/>
            </a:pPr>
            <a:r>
              <a:rPr lang="ru-RU" dirty="0"/>
              <a:t>2. Указ Президента РФ от 8 августа 2016 г. </a:t>
            </a:r>
            <a:r>
              <a:rPr lang="ru-RU" sz="3300" b="1" dirty="0"/>
              <a:t>№ 398 </a:t>
            </a:r>
            <a:r>
              <a:rPr lang="en-US" dirty="0"/>
              <a:t>“</a:t>
            </a:r>
            <a:r>
              <a:rPr lang="ru-RU" dirty="0"/>
              <a:t>Об утверждении приоритетных направлений</a:t>
            </a:r>
            <a:r>
              <a:rPr lang="en-US" dirty="0"/>
              <a:t> </a:t>
            </a:r>
            <a:r>
              <a:rPr lang="ru-RU" dirty="0"/>
              <a:t>деятельности в сфере оказания общественно</a:t>
            </a:r>
            <a:r>
              <a:rPr lang="en-US" dirty="0"/>
              <a:t> </a:t>
            </a:r>
            <a:r>
              <a:rPr lang="ru-RU" dirty="0"/>
              <a:t>полезных услуг</a:t>
            </a:r>
            <a:r>
              <a:rPr lang="en-US" dirty="0"/>
              <a:t>”</a:t>
            </a:r>
            <a:r>
              <a:rPr lang="ru-RU" dirty="0"/>
              <a:t>;</a:t>
            </a:r>
            <a:endParaRPr lang="en-US" dirty="0"/>
          </a:p>
          <a:p>
            <a:pPr marL="0" indent="0">
              <a:spcBef>
                <a:spcPct val="20000"/>
              </a:spcBef>
              <a:buNone/>
            </a:pPr>
            <a:r>
              <a:rPr lang="en-US" dirty="0"/>
              <a:t>3</a:t>
            </a:r>
            <a:r>
              <a:rPr lang="ru-RU" dirty="0"/>
              <a:t>. Постановление Правительства Российской Федерации от 27 октября 2016 г. </a:t>
            </a:r>
            <a:r>
              <a:rPr lang="ru-RU" sz="3100" b="1" dirty="0"/>
              <a:t>N 1096 </a:t>
            </a:r>
            <a:r>
              <a:rPr lang="en-US" dirty="0"/>
              <a:t>“</a:t>
            </a:r>
            <a:r>
              <a:rPr lang="ru-RU" dirty="0"/>
              <a:t>Об утверждении перечня общественно полезных услуг и критериев оценки качества их оказания</a:t>
            </a:r>
            <a:r>
              <a:rPr lang="en-US" dirty="0"/>
              <a:t>”</a:t>
            </a:r>
            <a:r>
              <a:rPr lang="ru-RU" dirty="0"/>
              <a:t>;</a:t>
            </a:r>
          </a:p>
          <a:p>
            <a:pPr marL="0" indent="0">
              <a:spcBef>
                <a:spcPct val="20000"/>
              </a:spcBef>
              <a:buNone/>
            </a:pPr>
            <a:r>
              <a:rPr lang="ru-RU" dirty="0"/>
              <a:t>4. Постановление Правительства РФ от 26.01.2017 </a:t>
            </a:r>
            <a:r>
              <a:rPr lang="ru-RU" sz="3300" b="1" dirty="0"/>
              <a:t>N 89 </a:t>
            </a:r>
            <a:r>
              <a:rPr lang="en-US" dirty="0"/>
              <a:t>“</a:t>
            </a:r>
            <a:r>
              <a:rPr lang="ru-RU" dirty="0"/>
              <a:t>О реестре некоммерческих организаций – исполнителей общественно полезных услуг</a:t>
            </a:r>
            <a:r>
              <a:rPr lang="en-US" dirty="0"/>
              <a:t>”</a:t>
            </a:r>
            <a:r>
              <a:rPr lang="ru-RU" dirty="0"/>
              <a:t>.</a:t>
            </a:r>
          </a:p>
          <a:p>
            <a:pPr marL="0" indent="0">
              <a:spcBef>
                <a:spcPct val="20000"/>
              </a:spcBef>
              <a:buNone/>
            </a:pPr>
            <a:r>
              <a:rPr lang="ru-RU" dirty="0"/>
              <a:t>5. Постановление Правительства РФ от 07.05.2017 </a:t>
            </a:r>
            <a:r>
              <a:rPr lang="ru-RU" sz="3300" b="1" dirty="0"/>
              <a:t>N 541 </a:t>
            </a:r>
            <a:r>
              <a:rPr lang="en-US" dirty="0"/>
              <a:t>“</a:t>
            </a:r>
            <a:r>
              <a:rPr lang="ru-RU" dirty="0"/>
              <a:t>Об общих требованиях к нормативным правовым актам, муниципальным правовым актам, регулирующим предоставление субсидий некоммерческим организациям, не являющимся государственными (муниципальными) учреждениями</a:t>
            </a:r>
            <a:r>
              <a:rPr lang="en-US" dirty="0"/>
              <a:t>”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0424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3986F8D9-7CAC-4DBE-A40D-5ECD79C74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8" y="984356"/>
            <a:ext cx="10426147" cy="446276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rgbClr val="184073"/>
                </a:solidFill>
                <a:effectLst/>
                <a:latin typeface="inherit"/>
                <a:cs typeface="Tahoma" panose="020B0604030504040204" pitchFamily="34" charset="0"/>
              </a:rPr>
              <a:t>УПРОЩЕНА ПРОЦЕДУРА ПРИЗНАНИЯ СОЦИАЛЬНО ОРИЕНТИРОВАННЫХ НЕКОММЕРЧЕСКИХ ОРГАНИЗАЦИЙ ИСПОЛНИТЕЛЯМИ ОБЩЕСТВЕННО ПОЛЕЗНЫХ УСЛУГ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>
                <a:ln>
                  <a:noFill/>
                </a:ln>
                <a:solidFill>
                  <a:srgbClr val="454545"/>
                </a:solidFill>
                <a:effectLst/>
                <a:latin typeface="inherit"/>
                <a:cs typeface="Tahoma" panose="020B0604030504040204" pitchFamily="34" charset="0"/>
              </a:rPr>
              <a:t>                                                                 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inherit"/>
              <a:cs typeface="Tahoma" panose="020B060403050404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ahoma" panose="020B0604030504040204" pitchFamily="34" charset="0"/>
              </a:rPr>
              <a:t>Президентом Российской Федерации подписан Федеральный закон «О внесении изменений в статью 31.4 Федерального закона «О некоммерческих организациях».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ahoma" panose="020B0604030504040204" pitchFamily="34" charset="0"/>
              </a:rPr>
              <a:t>Федеральный закон значительно 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ahoma" panose="020B0604030504040204" pitchFamily="34" charset="0"/>
              </a:rPr>
              <a:t>упрощает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ahoma" panose="020B0604030504040204" pitchFamily="34" charset="0"/>
              </a:rPr>
              <a:t> процедуру признания социально ориентированных некоммерческих организаций исполнителями общественно полезных услуг, наделяя органы исполнительной власти 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ahoma" panose="020B0604030504040204" pitchFamily="34" charset="0"/>
              </a:rPr>
              <a:t>субъектов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ahoma" panose="020B0604030504040204" pitchFamily="34" charset="0"/>
              </a:rPr>
              <a:t> Российской Федерации полномочиями по оценке качества оказываемых социально ориентированными некоммерческими организациями общественно полезных услуг.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ahoma" panose="020B0604030504040204" pitchFamily="34" charset="0"/>
              </a:rPr>
              <a:t>Наряду с этим полномочия по </a:t>
            </a: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ahoma" panose="020B0604030504040204" pitchFamily="34" charset="0"/>
              </a:rPr>
              <a:t>ведению реестра 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ahoma" panose="020B0604030504040204" pitchFamily="34" charset="0"/>
              </a:rPr>
              <a:t>социально ориентированных некоммерческих организаций – исполнителей общественно полезных услуг также предоставляются </a:t>
            </a: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ahoma" panose="020B0604030504040204" pitchFamily="34" charset="0"/>
              </a:rPr>
              <a:t>территориальным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cs typeface="Tahoma" panose="020B0604030504040204" pitchFamily="34" charset="0"/>
              </a:rPr>
              <a:t> органам Минюста России.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rgbClr val="454545"/>
              </a:solidFill>
              <a:effectLst/>
              <a:latin typeface="+mn-lt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597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792868D-A4D1-4881-A5A4-0F9D0E248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7409"/>
            <a:ext cx="10515600" cy="520955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Дополнен перечень услуг, оказываемых организациями, входящими в реестр некоммерческих организаций (НКО) - исполнителей общественно полезных услуг.</a:t>
            </a:r>
          </a:p>
          <a:p>
            <a:r>
              <a:rPr lang="ru-RU" dirty="0"/>
              <a:t>Включены услуги, направленные на развитие межнационального сотрудничества, сохранение и защиту самобытности, культуры, языков и традиций народов России, социальную и культурную адаптацию и интеграцию мигрантов.</a:t>
            </a:r>
          </a:p>
          <a:p>
            <a:r>
              <a:rPr lang="ru-RU" dirty="0"/>
              <a:t>Как отмечают на сайте Правительства РФ, принятое решение позволит обеспечить участие в оказании услуг в этой сфере наиболее компетентных и эффективно работающих социально ориентированных НКО.</a:t>
            </a:r>
          </a:p>
          <a:p>
            <a:pPr marL="0" indent="0">
              <a:buNone/>
            </a:pPr>
            <a:br>
              <a:rPr lang="ru-RU" dirty="0"/>
            </a:br>
            <a:br>
              <a:rPr lang="ru-RU" dirty="0"/>
            </a:br>
            <a:r>
              <a:rPr lang="ru-RU" dirty="0"/>
              <a:t>ГАРАНТ.РУ: </a:t>
            </a:r>
            <a:r>
              <a:rPr lang="ru-RU" dirty="0">
                <a:hlinkClick r:id="rId2"/>
              </a:rPr>
              <a:t>http://www.garant.ru/products/ipo/prime/doc/71633108/#ixzz51O1xiJdl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3576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153935-ACF6-4173-ACD7-EAF63B92D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Реестры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27AD5E-81C5-4B6D-B6AC-98A94C3CC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4816" y="2146851"/>
            <a:ext cx="9418983" cy="4030111"/>
          </a:xfrm>
        </p:spPr>
        <p:txBody>
          <a:bodyPr/>
          <a:lstStyle/>
          <a:p>
            <a:r>
              <a:rPr lang="ru-RU"/>
              <a:t>Реестр НКО </a:t>
            </a:r>
            <a:r>
              <a:rPr lang="ru-RU" dirty="0"/>
              <a:t>ИОПУ;</a:t>
            </a:r>
          </a:p>
          <a:p>
            <a:r>
              <a:rPr lang="ru-RU" dirty="0"/>
              <a:t>Реестр ПСУ;</a:t>
            </a:r>
          </a:p>
          <a:p>
            <a:r>
              <a:rPr lang="ru-RU" dirty="0"/>
              <a:t>Реестр ИА;</a:t>
            </a:r>
          </a:p>
          <a:p>
            <a:r>
              <a:rPr lang="ru-RU" dirty="0"/>
              <a:t>Реестр НПУ;</a:t>
            </a:r>
          </a:p>
          <a:p>
            <a:r>
              <a:rPr lang="ru-RU" dirty="0" err="1"/>
              <a:t>Ресстр</a:t>
            </a:r>
            <a:r>
              <a:rPr lang="ru-RU" dirty="0"/>
              <a:t> СО НКО, с которыми работают ОИВ.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5853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778" y="62975"/>
            <a:ext cx="10515600" cy="1325563"/>
          </a:xfrm>
        </p:spPr>
        <p:txBody>
          <a:bodyPr/>
          <a:lstStyle/>
          <a:p>
            <a:r>
              <a:rPr lang="ru-RU" dirty="0"/>
              <a:t>Услуги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609" y="1388537"/>
            <a:ext cx="11685104" cy="52348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3800" dirty="0"/>
              <a:t>– предоставления социального обслуживания на дому, а также в стационарной и полустационарной форме;</a:t>
            </a:r>
          </a:p>
          <a:p>
            <a:pPr marL="0" indent="0">
              <a:buNone/>
            </a:pPr>
            <a:r>
              <a:rPr lang="ru-RU" sz="3800" dirty="0"/>
              <a:t>– содействия в вопросах трудоустройства;</a:t>
            </a:r>
          </a:p>
          <a:p>
            <a:pPr marL="0" indent="0">
              <a:buNone/>
            </a:pPr>
            <a:r>
              <a:rPr lang="ru-RU" sz="3800" dirty="0"/>
              <a:t>– реабилитации и социальной адаптации инвалидов и детей–инвалидов;</a:t>
            </a:r>
          </a:p>
          <a:p>
            <a:pPr marL="0" indent="0">
              <a:buNone/>
            </a:pPr>
            <a:r>
              <a:rPr lang="ru-RU" sz="3800" dirty="0"/>
              <a:t>– социальной помощи и социального сопровождения детей, инвалидов, граждан пожилого возраста, лиц, находящимся в трудной жизненной ситуации;</a:t>
            </a:r>
          </a:p>
          <a:p>
            <a:pPr marL="0" indent="0">
              <a:buNone/>
            </a:pPr>
            <a:r>
              <a:rPr lang="ru-RU" sz="3800" dirty="0"/>
              <a:t>– профилактики безнадзорности и правонарушений несовершеннолетних;</a:t>
            </a:r>
          </a:p>
          <a:p>
            <a:pPr marL="0" indent="0">
              <a:buNone/>
            </a:pPr>
            <a:r>
              <a:rPr lang="ru-RU" sz="3800" dirty="0"/>
              <a:t>– профилактики социального сиротства и социального сопровождения семей для предотвращения отказа от новорожденного ребенка, сокращения случаев лишения родительских прав и профилактики отказа родителей от воспитания своих детей;</a:t>
            </a:r>
          </a:p>
          <a:p>
            <a:pPr marL="0" indent="0">
              <a:buNone/>
            </a:pPr>
            <a:r>
              <a:rPr lang="ru-RU" sz="3800" dirty="0"/>
              <a:t>– социальной адаптации и семейного устройства детей, оставшихся без попечения родителей;</a:t>
            </a:r>
          </a:p>
          <a:p>
            <a:pPr marL="0" indent="0">
              <a:buNone/>
            </a:pPr>
            <a:endParaRPr lang="ru-RU" sz="3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6897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778" y="62975"/>
            <a:ext cx="10515600" cy="1325563"/>
          </a:xfrm>
        </p:spPr>
        <p:txBody>
          <a:bodyPr/>
          <a:lstStyle/>
          <a:p>
            <a:r>
              <a:rPr lang="ru-RU" dirty="0"/>
              <a:t>Услуги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609" y="1388537"/>
            <a:ext cx="11685104" cy="52348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3800" dirty="0"/>
              <a:t>– организации отдыха и оздоровления детей;</a:t>
            </a:r>
          </a:p>
          <a:p>
            <a:pPr marL="0" indent="0">
              <a:buNone/>
            </a:pPr>
            <a:r>
              <a:rPr lang="ru-RU" sz="3800" dirty="0"/>
              <a:t>– дошкольного и общего образования, дополнительного образования детей;</a:t>
            </a:r>
          </a:p>
          <a:p>
            <a:pPr marL="0" indent="0">
              <a:buNone/>
            </a:pPr>
            <a:r>
              <a:rPr lang="ru-RU" sz="3800" dirty="0"/>
              <a:t>– дополнительного образования граждан пожилого возраста и инвалидов, в том числе услуги обучения навыкам компьютерной грамотности;</a:t>
            </a:r>
          </a:p>
          <a:p>
            <a:pPr marL="0" indent="0">
              <a:buNone/>
            </a:pPr>
            <a:r>
              <a:rPr lang="ru-RU" sz="3800" dirty="0"/>
              <a:t>– профилактики социально значимых заболеваний, курения, алкоголизма, наркомании;</a:t>
            </a:r>
          </a:p>
          <a:p>
            <a:pPr marL="0" indent="0">
              <a:buNone/>
            </a:pPr>
            <a:r>
              <a:rPr lang="ru-RU" sz="3800" dirty="0"/>
              <a:t>– </a:t>
            </a:r>
            <a:r>
              <a:rPr lang="ru-RU" sz="3800" dirty="0" err="1"/>
              <a:t>медико</a:t>
            </a:r>
            <a:r>
              <a:rPr lang="ru-RU" sz="3800" dirty="0"/>
              <a:t>–социального сопровождения лиц, страдающих тяжелыми заболеваниями, и лиц, нуждающихся в медицинской паллиативной помощи;</a:t>
            </a:r>
          </a:p>
          <a:p>
            <a:pPr marL="0" indent="0">
              <a:buNone/>
            </a:pPr>
            <a:r>
              <a:rPr lang="ru-RU" sz="3800" dirty="0"/>
              <a:t>– </a:t>
            </a:r>
            <a:r>
              <a:rPr lang="ru-RU" sz="3800" dirty="0" err="1"/>
              <a:t>медико</a:t>
            </a:r>
            <a:r>
              <a:rPr lang="ru-RU" sz="3800" dirty="0"/>
              <a:t>–социальной реабилитации лиц с алкогольной, наркотической или иной токсической зависимостью;</a:t>
            </a:r>
          </a:p>
          <a:p>
            <a:pPr marL="0" indent="0">
              <a:buNone/>
            </a:pPr>
            <a:r>
              <a:rPr lang="ru-RU" sz="3800" dirty="0"/>
              <a:t>– физической культуры и массового спорта;</a:t>
            </a:r>
          </a:p>
          <a:p>
            <a:pPr marL="0" indent="0">
              <a:buNone/>
            </a:pPr>
            <a:r>
              <a:rPr lang="ru-RU" sz="3800" dirty="0"/>
              <a:t>– сбор, обобщение и анализ информации о качестве оказания услуг организациями социальной сферы.</a:t>
            </a:r>
          </a:p>
          <a:p>
            <a:pPr marL="0" indent="0">
              <a:buNone/>
            </a:pPr>
            <a:endParaRPr lang="ru-RU" sz="3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5934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Кто может претендовать на статус?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u="sng" dirty="0">
                <a:latin typeface="Calibri" pitchFamily="34" charset="0"/>
              </a:rPr>
              <a:t>СО НКО</a:t>
            </a:r>
            <a:r>
              <a:rPr lang="ru-RU" dirty="0">
                <a:latin typeface="Calibri" pitchFamily="34" charset="0"/>
              </a:rPr>
              <a:t>, которая:</a:t>
            </a:r>
          </a:p>
          <a:p>
            <a:pPr marL="0" indent="0">
              <a:buNone/>
            </a:pPr>
            <a:endParaRPr lang="ru-RU" sz="1900" dirty="0">
              <a:latin typeface="Calibri" pitchFamily="34" charset="0"/>
            </a:endParaRPr>
          </a:p>
          <a:p>
            <a:pPr marL="0" indent="0">
              <a:buNone/>
            </a:pPr>
            <a:r>
              <a:rPr lang="ru-RU" dirty="0">
                <a:latin typeface="Calibri" pitchFamily="34" charset="0"/>
              </a:rPr>
              <a:t>а) уже </a:t>
            </a:r>
            <a:r>
              <a:rPr lang="ru-RU" b="1" dirty="0">
                <a:latin typeface="Calibri" pitchFamily="34" charset="0"/>
              </a:rPr>
              <a:t>более года</a:t>
            </a:r>
            <a:r>
              <a:rPr lang="ru-RU" dirty="0">
                <a:latin typeface="Calibri" pitchFamily="34" charset="0"/>
              </a:rPr>
              <a:t> оказывает общественно полезные услуги </a:t>
            </a:r>
            <a:r>
              <a:rPr lang="ru-RU" b="1" dirty="0">
                <a:latin typeface="Calibri" pitchFamily="34" charset="0"/>
              </a:rPr>
              <a:t>надлежащего качества</a:t>
            </a:r>
            <a:r>
              <a:rPr lang="ru-RU" dirty="0">
                <a:latin typeface="Calibri" pitchFamily="34" charset="0"/>
              </a:rPr>
              <a:t>;</a:t>
            </a:r>
          </a:p>
          <a:p>
            <a:pPr marL="0" indent="0">
              <a:buNone/>
            </a:pPr>
            <a:r>
              <a:rPr lang="ru-RU" dirty="0">
                <a:latin typeface="Calibri" pitchFamily="34" charset="0"/>
              </a:rPr>
              <a:t>б) не выполняет функции иностранного агента - см. реестр НКО,</a:t>
            </a:r>
          </a:p>
          <a:p>
            <a:pPr marL="0" indent="0">
              <a:buNone/>
            </a:pPr>
            <a:r>
              <a:rPr lang="ru-RU" dirty="0">
                <a:latin typeface="Calibri" pitchFamily="34" charset="0"/>
              </a:rPr>
              <a:t>признанных выполняющими функции иностранного агента;</a:t>
            </a:r>
          </a:p>
          <a:p>
            <a:pPr marL="0" indent="0">
              <a:buNone/>
            </a:pPr>
            <a:r>
              <a:rPr lang="ru-RU" dirty="0">
                <a:latin typeface="Calibri" pitchFamily="34" charset="0"/>
              </a:rPr>
              <a:t>в) не имеет задолженностей (можно запросить справку у налоговых органов);</a:t>
            </a:r>
          </a:p>
          <a:p>
            <a:pPr marL="0" indent="0">
              <a:buNone/>
            </a:pPr>
            <a:r>
              <a:rPr lang="ru-RU" dirty="0">
                <a:latin typeface="Calibri" pitchFamily="34" charset="0"/>
              </a:rPr>
              <a:t>г) не находится в реестре недобросовестных поставщиков - см. реестр</a:t>
            </a:r>
          </a:p>
          <a:p>
            <a:pPr marL="0" indent="0">
              <a:buNone/>
            </a:pPr>
            <a:r>
              <a:rPr lang="ru-RU" dirty="0">
                <a:latin typeface="Calibri" pitchFamily="34" charset="0"/>
              </a:rPr>
              <a:t>недобросовестных поставщиков.</a:t>
            </a:r>
          </a:p>
          <a:p>
            <a:pPr marL="0" indent="0">
              <a:buNone/>
            </a:pPr>
            <a:endParaRPr lang="ru-RU" dirty="0">
              <a:latin typeface="Calibri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0297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339" y="139838"/>
            <a:ext cx="10515600" cy="1325563"/>
          </a:xfrm>
        </p:spPr>
        <p:txBody>
          <a:bodyPr/>
          <a:lstStyle/>
          <a:p>
            <a:r>
              <a:rPr lang="ru-RU" dirty="0"/>
              <a:t>Критерии оценки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0817" y="1245704"/>
            <a:ext cx="11396870" cy="5287618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Arial" charset="0"/>
              <a:buNone/>
            </a:pPr>
            <a:r>
              <a:rPr lang="ru-RU" b="1" dirty="0"/>
              <a:t>	Более года</a:t>
            </a:r>
            <a:r>
              <a:rPr lang="ru-RU" dirty="0"/>
              <a:t> оказывает общественно полезные услуги </a:t>
            </a:r>
            <a:r>
              <a:rPr lang="ru-RU" b="1" dirty="0"/>
              <a:t>надлежащего качества...</a:t>
            </a:r>
          </a:p>
          <a:p>
            <a:pPr marL="457200" indent="-457200">
              <a:buFont typeface="Arial" charset="0"/>
              <a:buNone/>
            </a:pPr>
            <a:endParaRPr lang="ru-RU" b="1" dirty="0"/>
          </a:p>
          <a:p>
            <a:pPr marL="457200" indent="-457200">
              <a:buFont typeface="Arial" charset="0"/>
              <a:buNone/>
            </a:pPr>
            <a:r>
              <a:rPr lang="ru-RU" b="1" dirty="0"/>
              <a:t>	</a:t>
            </a:r>
            <a:r>
              <a:rPr lang="ru-RU" dirty="0"/>
              <a:t>Общественно полезные услуги</a:t>
            </a:r>
            <a:r>
              <a:rPr lang="ru-RU" b="1" dirty="0"/>
              <a:t> – перечень и критерии оценки качества </a:t>
            </a:r>
            <a:r>
              <a:rPr lang="ru-RU" u="sng" dirty="0"/>
              <a:t>указаны в Постановлении Правительства Российской Федерации от 27 октября 2016 г. N 1096.</a:t>
            </a:r>
          </a:p>
          <a:p>
            <a:pPr marL="457200" indent="-457200">
              <a:buFont typeface="Arial" charset="0"/>
              <a:buNone/>
            </a:pPr>
            <a:endParaRPr lang="ru-RU" u="sng" dirty="0"/>
          </a:p>
          <a:p>
            <a:pPr marL="457200" indent="-457200">
              <a:buFont typeface="Arial" charset="0"/>
              <a:buNone/>
            </a:pPr>
            <a:r>
              <a:rPr lang="ru-RU" b="1" dirty="0"/>
              <a:t>	Качество ОПУ определяется:</a:t>
            </a:r>
          </a:p>
          <a:p>
            <a:pPr marL="0" indent="0">
              <a:buNone/>
            </a:pPr>
            <a:r>
              <a:rPr lang="ru-RU" dirty="0"/>
              <a:t>1. соответствие установленным требованием к ее содержанию объема,  сроков,  качества предоставления услуги со стороны НКО получателям.</a:t>
            </a:r>
          </a:p>
          <a:p>
            <a:pPr marL="457200" indent="-457200">
              <a:buFont typeface="Arial" charset="0"/>
              <a:buNone/>
            </a:pPr>
            <a:r>
              <a:rPr lang="ru-RU" dirty="0"/>
              <a:t>2. Наличие у сотрудников (работников) необходимой квалификации, достаточность их количества.</a:t>
            </a:r>
          </a:p>
          <a:p>
            <a:pPr marL="457200" indent="-457200">
              <a:buFont typeface="Arial" charset="0"/>
              <a:buNone/>
            </a:pPr>
            <a:r>
              <a:rPr lang="ru-RU" dirty="0"/>
              <a:t>3. Удовлетворённость получателя услуги (отсутствие жалоб и судебных разбирательств в </a:t>
            </a:r>
            <a:r>
              <a:rPr lang="ru-RU" dirty="0" err="1"/>
              <a:t>теч</a:t>
            </a:r>
            <a:r>
              <a:rPr lang="ru-RU" dirty="0"/>
              <a:t>. 2 лет).</a:t>
            </a:r>
          </a:p>
          <a:p>
            <a:pPr marL="457200" indent="-457200">
              <a:buFont typeface="Arial" charset="0"/>
              <a:buNone/>
            </a:pPr>
            <a:r>
              <a:rPr lang="ru-RU" dirty="0"/>
              <a:t>4. Открытость и доступность информации о НКО.</a:t>
            </a:r>
          </a:p>
          <a:p>
            <a:pPr marL="457200" indent="-457200">
              <a:buFont typeface="Arial" charset="0"/>
              <a:buNone/>
            </a:pPr>
            <a:r>
              <a:rPr lang="ru-RU" dirty="0"/>
              <a:t>5. Отсутствие в реестре недобросовестных поставщиков (в течение 2 лет).</a:t>
            </a:r>
          </a:p>
          <a:p>
            <a:pPr marL="457200" indent="-457200">
              <a:buFont typeface="Arial" charset="0"/>
              <a:buNone/>
            </a:pPr>
            <a:endParaRPr lang="ru-RU" dirty="0"/>
          </a:p>
          <a:p>
            <a:pPr marL="457200" indent="-457200">
              <a:buFont typeface="Arial" charset="0"/>
              <a:buNone/>
            </a:pPr>
            <a:r>
              <a:rPr lang="ru-RU" b="1" dirty="0"/>
              <a:t>	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68479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1200</Words>
  <Application>Microsoft Office PowerPoint</Application>
  <PresentationFormat>Широкоэкранный</PresentationFormat>
  <Paragraphs>138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inherit</vt:lpstr>
      <vt:lpstr>Tahoma</vt:lpstr>
      <vt:lpstr>Тема Office</vt:lpstr>
      <vt:lpstr>Презентация PowerPoint</vt:lpstr>
      <vt:lpstr>Нормативно – правовые акты</vt:lpstr>
      <vt:lpstr>Презентация PowerPoint</vt:lpstr>
      <vt:lpstr>Презентация PowerPoint</vt:lpstr>
      <vt:lpstr>Реестры</vt:lpstr>
      <vt:lpstr>Услуги</vt:lpstr>
      <vt:lpstr>Услуги</vt:lpstr>
      <vt:lpstr>Кто может претендовать на статус?</vt:lpstr>
      <vt:lpstr>Критерии оценки</vt:lpstr>
      <vt:lpstr>Презентация PowerPoint</vt:lpstr>
      <vt:lpstr>Презентация PowerPoint</vt:lpstr>
      <vt:lpstr>Алгоритм действий для вступления в реестр</vt:lpstr>
      <vt:lpstr>Основания для отказа в выдаче заключения</vt:lpstr>
      <vt:lpstr>Реестр поставщиков общественно-полезных услуг</vt:lpstr>
      <vt:lpstr>Основания для отказа</vt:lpstr>
      <vt:lpstr>Привилегии</vt:lpstr>
      <vt:lpstr>Меры государственной поддержки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Вовлечение СО НКО в производство общественно-полезных услуг.</dc:title>
  <dc:creator>Scisc</dc:creator>
  <cp:lastModifiedBy>scisc scisc</cp:lastModifiedBy>
  <cp:revision>24</cp:revision>
  <dcterms:created xsi:type="dcterms:W3CDTF">2017-05-21T07:25:52Z</dcterms:created>
  <dcterms:modified xsi:type="dcterms:W3CDTF">2017-12-16T04:40:53Z</dcterms:modified>
</cp:coreProperties>
</file>